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67" r:id="rId3"/>
    <p:sldId id="268" r:id="rId4"/>
    <p:sldId id="270" r:id="rId5"/>
    <p:sldId id="271" r:id="rId6"/>
    <p:sldId id="272" r:id="rId7"/>
    <p:sldId id="273" r:id="rId8"/>
    <p:sldId id="274" r:id="rId9"/>
    <p:sldId id="276" r:id="rId10"/>
    <p:sldId id="298" r:id="rId11"/>
    <p:sldId id="308" r:id="rId12"/>
    <p:sldId id="300" r:id="rId13"/>
    <p:sldId id="301" r:id="rId14"/>
    <p:sldId id="302" r:id="rId15"/>
    <p:sldId id="303" r:id="rId16"/>
    <p:sldId id="304" r:id="rId17"/>
    <p:sldId id="305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3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4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1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2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9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1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p!!Rectangle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sta microscópica de células">
            <a:extLst>
              <a:ext uri="{FF2B5EF4-FFF2-40B4-BE49-F238E27FC236}">
                <a16:creationId xmlns:a16="http://schemas.microsoft.com/office/drawing/2014/main" id="{B3DBA50D-2D17-45B0-8D95-443B51770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m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F0EEBC-93E7-4D24-80D8-D8B057959F62}"/>
              </a:ext>
            </a:extLst>
          </p:cNvPr>
          <p:cNvSpPr txBox="1">
            <a:spLocks/>
          </p:cNvSpPr>
          <p:nvPr/>
        </p:nvSpPr>
        <p:spPr>
          <a:xfrm>
            <a:off x="5849388" y="4907629"/>
            <a:ext cx="3212386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s-MX" sz="2600" dirty="0"/>
              <a:t>Organelos celulares</a:t>
            </a:r>
          </a:p>
        </p:txBody>
      </p:sp>
      <p:sp>
        <p:nvSpPr>
          <p:cNvPr id="16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70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F0CFA4-3153-44D9-A492-6AC9C0E0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39" y="1243145"/>
            <a:ext cx="7082029" cy="499283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87093E24-1190-4844-9095-32B23FC8F14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F8626373-3A48-4757-A3A0-27D314237AF6}"/>
              </a:ext>
            </a:extLst>
          </p:cNvPr>
          <p:cNvSpPr txBox="1">
            <a:spLocks/>
          </p:cNvSpPr>
          <p:nvPr/>
        </p:nvSpPr>
        <p:spPr>
          <a:xfrm>
            <a:off x="147855" y="923264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Función</a:t>
            </a:r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401533CF-CB29-42BE-B607-BD3F7C8C222E}"/>
              </a:ext>
            </a:extLst>
          </p:cNvPr>
          <p:cNvSpPr txBox="1">
            <a:spLocks/>
          </p:cNvSpPr>
          <p:nvPr/>
        </p:nvSpPr>
        <p:spPr>
          <a:xfrm>
            <a:off x="1322" y="1563026"/>
            <a:ext cx="5448863" cy="49928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/>
              <a:t>Contiene el material genético de la célula o </a:t>
            </a:r>
            <a:r>
              <a:rPr lang="es-ES_tradnl" sz="2400" b="1" dirty="0"/>
              <a:t>ADN</a:t>
            </a:r>
            <a:r>
              <a:rPr lang="es-ES_tradnl" sz="2400" dirty="0"/>
              <a:t>. </a:t>
            </a:r>
          </a:p>
          <a:p>
            <a:r>
              <a:rPr lang="es-ES" sz="2400" dirty="0"/>
              <a:t> Se guardan los </a:t>
            </a:r>
            <a:r>
              <a:rPr lang="es-ES" sz="2400" b="1" dirty="0"/>
              <a:t>genes</a:t>
            </a:r>
            <a:r>
              <a:rPr lang="es-ES" sz="2400" dirty="0"/>
              <a:t> en forma de cromosomas</a:t>
            </a:r>
          </a:p>
          <a:p>
            <a:r>
              <a:rPr lang="es-ES" sz="2400" dirty="0"/>
              <a:t>Organiza los genes en </a:t>
            </a:r>
            <a:r>
              <a:rPr lang="es-ES" sz="2400" b="1" dirty="0"/>
              <a:t>cromosomas</a:t>
            </a:r>
          </a:p>
          <a:p>
            <a:r>
              <a:rPr lang="es-ES" sz="2400" dirty="0"/>
              <a:t>Produce ácido ribonucleico mensajero (</a:t>
            </a:r>
            <a:r>
              <a:rPr lang="es-ES" sz="2400" b="1" dirty="0"/>
              <a:t>ARNm</a:t>
            </a:r>
            <a:r>
              <a:rPr lang="es-ES" sz="2400" dirty="0"/>
              <a:t>) que codifica proteínas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FE47961-789F-4F33-A322-6C45886A7D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/>
              <a:t>Núcleo celular</a:t>
            </a:r>
          </a:p>
        </p:txBody>
      </p:sp>
    </p:spTree>
    <p:extLst>
      <p:ext uri="{BB962C8B-B14F-4D97-AF65-F5344CB8AC3E}">
        <p14:creationId xmlns:p14="http://schemas.microsoft.com/office/powerpoint/2010/main" val="40262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ucléolo: qué es, características, estructura, funciones">
            <a:extLst>
              <a:ext uri="{FF2B5EF4-FFF2-40B4-BE49-F238E27FC236}">
                <a16:creationId xmlns:a16="http://schemas.microsoft.com/office/drawing/2014/main" id="{85086E24-37FE-4F97-B80A-13BAFD186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5182" r="5092" b="14455"/>
          <a:stretch/>
        </p:blipFill>
        <p:spPr bwMode="auto">
          <a:xfrm>
            <a:off x="1350098" y="1496518"/>
            <a:ext cx="8365403" cy="51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B08598-B936-4CEF-8165-5DE1A693CEE2}"/>
              </a:ext>
            </a:extLst>
          </p:cNvPr>
          <p:cNvSpPr txBox="1"/>
          <p:nvPr/>
        </p:nvSpPr>
        <p:spPr>
          <a:xfrm>
            <a:off x="4094525" y="850187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Estructura</a:t>
            </a:r>
            <a:endParaRPr lang="es-MX" sz="3600" b="1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3043852-9071-4073-BC74-7C8134794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/>
              <a:t>Núcleo</a:t>
            </a:r>
          </a:p>
        </p:txBody>
      </p:sp>
    </p:spTree>
    <p:extLst>
      <p:ext uri="{BB962C8B-B14F-4D97-AF65-F5344CB8AC3E}">
        <p14:creationId xmlns:p14="http://schemas.microsoft.com/office/powerpoint/2010/main" val="346799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6AFD5A4-4496-4C32-8B2B-D344076F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5293"/>
            <a:ext cx="5586267" cy="400524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6ED5817-B209-4928-BC6D-A6FF14D42084}"/>
              </a:ext>
            </a:extLst>
          </p:cNvPr>
          <p:cNvSpPr txBox="1">
            <a:spLocks/>
          </p:cNvSpPr>
          <p:nvPr/>
        </p:nvSpPr>
        <p:spPr>
          <a:xfrm>
            <a:off x="457200" y="254775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443E6912-26FC-46CB-922E-5EEB34292926}"/>
              </a:ext>
            </a:extLst>
          </p:cNvPr>
          <p:cNvSpPr txBox="1">
            <a:spLocks/>
          </p:cNvSpPr>
          <p:nvPr/>
        </p:nvSpPr>
        <p:spPr>
          <a:xfrm>
            <a:off x="147855" y="923264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Estructura y función</a:t>
            </a:r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6C6895C5-CBA6-42A3-B9C2-D6B11C9B4D4D}"/>
              </a:ext>
            </a:extLst>
          </p:cNvPr>
          <p:cNvSpPr txBox="1">
            <a:spLocks/>
          </p:cNvSpPr>
          <p:nvPr/>
        </p:nvSpPr>
        <p:spPr>
          <a:xfrm>
            <a:off x="0" y="1795293"/>
            <a:ext cx="6163504" cy="49928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En el </a:t>
            </a:r>
            <a:r>
              <a:rPr lang="es-ES_tradnl" b="1" dirty="0"/>
              <a:t>retículo endoplasmático rugoso </a:t>
            </a:r>
            <a:r>
              <a:rPr lang="es-ES_tradnl" dirty="0"/>
              <a:t>se sintetizan proteínas</a:t>
            </a:r>
          </a:p>
          <a:p>
            <a:endParaRPr lang="es-ES" dirty="0"/>
          </a:p>
          <a:p>
            <a:r>
              <a:rPr lang="es-ES_tradnl" dirty="0"/>
              <a:t>En el </a:t>
            </a:r>
            <a:r>
              <a:rPr lang="es-ES_tradnl" b="1" dirty="0"/>
              <a:t>retículo endoplasmático liso </a:t>
            </a:r>
            <a:r>
              <a:rPr lang="es-ES_tradnl" dirty="0"/>
              <a:t>se sintetizan lípidos, metabólico de detoxificación, almacén de calcio, etc. </a:t>
            </a: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8AD2C98-AB61-46E2-BE4D-4EB578DAF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/>
              <a:t>Retículo </a:t>
            </a:r>
            <a:r>
              <a:rPr lang="es-ES" dirty="0" err="1"/>
              <a:t>endoplásmico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104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D0E87-F080-4153-9807-50F5F521780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6EC42106-812F-4539-AC6B-9CE8E8A6F048}"/>
              </a:ext>
            </a:extLst>
          </p:cNvPr>
          <p:cNvSpPr txBox="1">
            <a:spLocks/>
          </p:cNvSpPr>
          <p:nvPr/>
        </p:nvSpPr>
        <p:spPr>
          <a:xfrm>
            <a:off x="147855" y="923264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Estructura y función</a:t>
            </a:r>
          </a:p>
        </p:txBody>
      </p:sp>
      <p:sp>
        <p:nvSpPr>
          <p:cNvPr id="4" name="Marcador de contenido 6">
            <a:extLst>
              <a:ext uri="{FF2B5EF4-FFF2-40B4-BE49-F238E27FC236}">
                <a16:creationId xmlns:a16="http://schemas.microsoft.com/office/drawing/2014/main" id="{FE2ECBFA-D84B-4E55-8BEF-FC8B3614CFBF}"/>
              </a:ext>
            </a:extLst>
          </p:cNvPr>
          <p:cNvSpPr txBox="1">
            <a:spLocks/>
          </p:cNvSpPr>
          <p:nvPr/>
        </p:nvSpPr>
        <p:spPr>
          <a:xfrm>
            <a:off x="0" y="1876281"/>
            <a:ext cx="6320819" cy="49928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dirty="0" err="1"/>
              <a:t>Aqui</a:t>
            </a:r>
            <a:r>
              <a:rPr lang="es-ES_tradnl" dirty="0"/>
              <a:t>́ llegan y </a:t>
            </a:r>
            <a:r>
              <a:rPr lang="es-ES_tradnl" b="1" dirty="0"/>
              <a:t>se modifican </a:t>
            </a:r>
            <a:r>
              <a:rPr lang="es-ES_tradnl" b="1" dirty="0" err="1"/>
              <a:t>proteínas</a:t>
            </a:r>
            <a:r>
              <a:rPr lang="es-ES_tradnl" b="1" dirty="0"/>
              <a:t> </a:t>
            </a:r>
            <a:r>
              <a:rPr lang="es-ES_tradnl" dirty="0"/>
              <a:t>fabricadas en el </a:t>
            </a:r>
            <a:r>
              <a:rPr lang="es-ES_tradnl" b="1" dirty="0"/>
              <a:t>RER</a:t>
            </a:r>
            <a:r>
              <a:rPr lang="es-ES_tradnl" dirty="0"/>
              <a:t>. </a:t>
            </a:r>
          </a:p>
          <a:p>
            <a:pPr algn="just"/>
            <a:r>
              <a:rPr lang="es-ES_tradnl" dirty="0"/>
              <a:t>Los productos son dirigidos hacia diferentes destinos: Golgi es el </a:t>
            </a:r>
            <a:r>
              <a:rPr lang="es-ES_tradnl" b="1" dirty="0"/>
              <a:t>director de </a:t>
            </a:r>
            <a:r>
              <a:rPr lang="es-ES_tradnl" b="1" dirty="0" err="1"/>
              <a:t>tránsito</a:t>
            </a:r>
            <a:r>
              <a:rPr lang="es-ES_tradnl" b="1" dirty="0"/>
              <a:t> de las </a:t>
            </a:r>
            <a:r>
              <a:rPr lang="es-ES_tradnl" b="1" dirty="0" err="1"/>
              <a:t>proteínas</a:t>
            </a:r>
            <a:r>
              <a:rPr lang="es-ES_tradnl" b="1" dirty="0"/>
              <a:t> </a:t>
            </a:r>
            <a:r>
              <a:rPr lang="es-ES_tradnl" dirty="0"/>
              <a:t>que fabrica la </a:t>
            </a:r>
            <a:r>
              <a:rPr lang="es-ES_tradnl" dirty="0" err="1"/>
              <a:t>célula</a:t>
            </a:r>
            <a:r>
              <a:rPr lang="es-ES_tradnl" dirty="0"/>
              <a:t>. </a:t>
            </a:r>
          </a:p>
          <a:p>
            <a:pPr marL="0" indent="0" algn="just">
              <a:buNone/>
            </a:pPr>
            <a:endParaRPr lang="es-ES" sz="2400" dirty="0"/>
          </a:p>
          <a:p>
            <a:pPr algn="just"/>
            <a:endParaRPr lang="es-ES" sz="18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098F566-1E1F-4336-8B60-BB7BF3825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dirty="0"/>
              <a:t>Complejo de Golgi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518483-C798-447B-BDFA-F8AC2755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99" y="1640594"/>
            <a:ext cx="5882443" cy="4720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05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A0C4E-8C26-42EC-BF4B-B80886C6EAA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BD5E5A9E-9BEB-4A5D-B7AD-F74C079CB5F8}"/>
              </a:ext>
            </a:extLst>
          </p:cNvPr>
          <p:cNvSpPr txBox="1">
            <a:spLocks/>
          </p:cNvSpPr>
          <p:nvPr/>
        </p:nvSpPr>
        <p:spPr>
          <a:xfrm>
            <a:off x="147855" y="1271766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Estructura y función</a:t>
            </a:r>
          </a:p>
        </p:txBody>
      </p:sp>
      <p:sp>
        <p:nvSpPr>
          <p:cNvPr id="4" name="Marcador de contenido 6">
            <a:extLst>
              <a:ext uri="{FF2B5EF4-FFF2-40B4-BE49-F238E27FC236}">
                <a16:creationId xmlns:a16="http://schemas.microsoft.com/office/drawing/2014/main" id="{2BC782B0-5E62-4F5D-B8D4-33914F338A8A}"/>
              </a:ext>
            </a:extLst>
          </p:cNvPr>
          <p:cNvSpPr txBox="1">
            <a:spLocks/>
          </p:cNvSpPr>
          <p:nvPr/>
        </p:nvSpPr>
        <p:spPr>
          <a:xfrm>
            <a:off x="147855" y="2415282"/>
            <a:ext cx="5369667" cy="33759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dirty="0"/>
              <a:t>Vesículas que contienen en su interior enzimas que </a:t>
            </a:r>
            <a:r>
              <a:rPr lang="es-ES_tradnl" dirty="0" err="1"/>
              <a:t>actúan</a:t>
            </a:r>
            <a:r>
              <a:rPr lang="es-ES_tradnl" dirty="0"/>
              <a:t> en la </a:t>
            </a:r>
            <a:r>
              <a:rPr lang="es-ES_tradnl" dirty="0" err="1"/>
              <a:t>degradación</a:t>
            </a:r>
            <a:r>
              <a:rPr lang="es-ES_tradnl" dirty="0"/>
              <a:t> de las </a:t>
            </a:r>
            <a:r>
              <a:rPr lang="es-ES_tradnl" dirty="0" err="1"/>
              <a:t>moléculas</a:t>
            </a:r>
            <a:r>
              <a:rPr lang="es-ES_tradnl" dirty="0"/>
              <a:t> </a:t>
            </a:r>
            <a:r>
              <a:rPr lang="es-ES_tradnl" dirty="0" err="1"/>
              <a:t>orgánicas</a:t>
            </a:r>
            <a:r>
              <a:rPr lang="es-ES_tradnl" dirty="0"/>
              <a:t> que ingresan a la </a:t>
            </a:r>
            <a:r>
              <a:rPr lang="es-ES_tradnl" dirty="0" err="1"/>
              <a:t>célula</a:t>
            </a:r>
            <a:r>
              <a:rPr lang="es-ES_tradnl" dirty="0"/>
              <a:t>. </a:t>
            </a:r>
          </a:p>
          <a:p>
            <a:pPr algn="just"/>
            <a:r>
              <a:rPr lang="es-ES_tradnl" b="1" dirty="0" err="1"/>
              <a:t>Digestión</a:t>
            </a:r>
            <a:r>
              <a:rPr lang="es-ES_tradnl" b="1" dirty="0"/>
              <a:t> celular.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_tradnl" sz="1800" dirty="0"/>
              <a:t> </a:t>
            </a:r>
            <a:endParaRPr lang="es-ES" sz="18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9F81392-A975-4F22-B036-D562349294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dirty="0"/>
              <a:t>Lisosomas </a:t>
            </a:r>
            <a:endParaRPr lang="es-ES" dirty="0"/>
          </a:p>
        </p:txBody>
      </p:sp>
      <p:pic>
        <p:nvPicPr>
          <p:cNvPr id="6" name="Picture 2" descr="Lisosomas: características, estructura, funciones y tipos - Lifeder">
            <a:extLst>
              <a:ext uri="{FF2B5EF4-FFF2-40B4-BE49-F238E27FC236}">
                <a16:creationId xmlns:a16="http://schemas.microsoft.com/office/drawing/2014/main" id="{28CA84AC-34D3-419A-8B21-A5859A31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08" y="2210003"/>
            <a:ext cx="6326302" cy="41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93A041-04E8-4FF6-A035-AA734309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683" y="2102196"/>
            <a:ext cx="6541317" cy="378239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F201F64-32FD-4A1F-8AD1-B97AE5DEB1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C1887180-8279-4D5A-B0C9-ADB1E87830FE}"/>
              </a:ext>
            </a:extLst>
          </p:cNvPr>
          <p:cNvSpPr txBox="1">
            <a:spLocks/>
          </p:cNvSpPr>
          <p:nvPr/>
        </p:nvSpPr>
        <p:spPr>
          <a:xfrm>
            <a:off x="147855" y="923264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Estructura y función</a:t>
            </a:r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F8953DDC-5350-4DC5-9D23-A74E324FE5A2}"/>
              </a:ext>
            </a:extLst>
          </p:cNvPr>
          <p:cNvSpPr txBox="1">
            <a:spLocks/>
          </p:cNvSpPr>
          <p:nvPr/>
        </p:nvSpPr>
        <p:spPr>
          <a:xfrm>
            <a:off x="147855" y="1590531"/>
            <a:ext cx="6263675" cy="49928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dirty="0"/>
              <a:t>Las mitocondrias poseen cuatro compartimentos a los cuales pueden llegar las proteínas:</a:t>
            </a:r>
          </a:p>
          <a:p>
            <a:pPr marL="0" indent="-457200" algn="ctr">
              <a:buFont typeface="+mj-lt"/>
              <a:buAutoNum type="arabicPeriod"/>
            </a:pPr>
            <a:r>
              <a:rPr lang="es-ES" sz="1800" dirty="0"/>
              <a:t>Membrana mitocondrial </a:t>
            </a:r>
            <a:r>
              <a:rPr lang="es-ES" sz="1800" b="1" dirty="0"/>
              <a:t>externa</a:t>
            </a:r>
          </a:p>
          <a:p>
            <a:pPr marL="0" indent="-457200" algn="ctr">
              <a:buFont typeface="+mj-lt"/>
              <a:buAutoNum type="arabicPeriod"/>
            </a:pPr>
            <a:r>
              <a:rPr lang="es-ES" sz="1800" dirty="0"/>
              <a:t>Membrana mitocondrial </a:t>
            </a:r>
            <a:r>
              <a:rPr lang="es-ES" sz="1800" b="1" dirty="0"/>
              <a:t>interna</a:t>
            </a:r>
          </a:p>
          <a:p>
            <a:pPr marL="0" indent="-457200" algn="ctr">
              <a:buFont typeface="+mj-lt"/>
              <a:buAutoNum type="arabicPeriod"/>
            </a:pPr>
            <a:r>
              <a:rPr lang="es-ES" sz="1800" b="1" dirty="0"/>
              <a:t>Espacio intermembranoso</a:t>
            </a:r>
          </a:p>
          <a:p>
            <a:pPr marL="0" indent="-457200" algn="ctr">
              <a:buFont typeface="+mj-lt"/>
              <a:buAutoNum type="arabicPeriod"/>
            </a:pPr>
            <a:r>
              <a:rPr lang="es-ES" sz="1800" b="1" dirty="0"/>
              <a:t>Matriz</a:t>
            </a:r>
            <a:endParaRPr lang="es-ES_tradnl" sz="1800" dirty="0"/>
          </a:p>
          <a:p>
            <a:pPr algn="just"/>
            <a:r>
              <a:rPr lang="es-ES_tradnl" sz="1800" dirty="0"/>
              <a:t>Función: </a:t>
            </a:r>
            <a:r>
              <a:rPr lang="es-ES_tradnl" sz="1800" b="1" dirty="0"/>
              <a:t>respiración celular </a:t>
            </a:r>
            <a:r>
              <a:rPr lang="es-ES_tradnl" sz="1800" dirty="0"/>
              <a:t>(producción de </a:t>
            </a:r>
            <a:r>
              <a:rPr lang="es-ES_tradnl" sz="1800" b="1" dirty="0"/>
              <a:t>energía</a:t>
            </a:r>
            <a:r>
              <a:rPr lang="es-ES_tradnl" sz="1800" dirty="0"/>
              <a:t>)</a:t>
            </a:r>
          </a:p>
          <a:p>
            <a:pPr marL="0" indent="0" algn="ctr">
              <a:buNone/>
            </a:pPr>
            <a:r>
              <a:rPr lang="es-ES" sz="1800" u="sng" dirty="0"/>
              <a:t>La respiración celular consta de 4 pasos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Glucolisis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Oxidación de piruvato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Ciclo de Krebs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Fosforilación oxidativa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4537531-8913-43C6-881C-2CDC0E542BC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dirty="0"/>
              <a:t>Mitocondrias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98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6C47945-7FD3-4756-A728-EE2EF0AEF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55" y="2309844"/>
            <a:ext cx="6061133" cy="427351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DC672F4-C599-4846-86F6-E13BFE0D08A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0F87DC4E-E51C-44B1-A94D-61523B04AACE}"/>
              </a:ext>
            </a:extLst>
          </p:cNvPr>
          <p:cNvSpPr txBox="1">
            <a:spLocks/>
          </p:cNvSpPr>
          <p:nvPr/>
        </p:nvSpPr>
        <p:spPr>
          <a:xfrm>
            <a:off x="147855" y="923264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Estructura y función</a:t>
            </a:r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199FCA99-2A00-4B2A-9B9F-6C8321FC7F70}"/>
              </a:ext>
            </a:extLst>
          </p:cNvPr>
          <p:cNvSpPr txBox="1">
            <a:spLocks/>
          </p:cNvSpPr>
          <p:nvPr/>
        </p:nvSpPr>
        <p:spPr>
          <a:xfrm>
            <a:off x="118512" y="1563026"/>
            <a:ext cx="5440689" cy="49928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1800" dirty="0"/>
          </a:p>
          <a:p>
            <a:r>
              <a:rPr lang="es-ES_tradnl" dirty="0"/>
              <a:t>Los ribosomas están a cargo de la fabricación o síntesis de las proteínas.</a:t>
            </a:r>
          </a:p>
          <a:p>
            <a:r>
              <a:rPr lang="es-ES_tradnl" dirty="0"/>
              <a:t>Lo hacen libres en el citoplasma o asociados a la superficie del RER</a:t>
            </a: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1DBBA6-D6EF-4E4F-873F-C796EA1AB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dirty="0"/>
              <a:t>Ribosomas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1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63B4E-615B-479C-AA2A-E433AAFC108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Las organelos y sus funciones </a:t>
            </a:r>
            <a:br>
              <a:rPr lang="es-ES_tradnl"/>
            </a:br>
            <a:endParaRPr lang="es-ES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81954FE5-AC9F-4B59-A192-9C422BBAE37A}"/>
              </a:ext>
            </a:extLst>
          </p:cNvPr>
          <p:cNvSpPr txBox="1">
            <a:spLocks/>
          </p:cNvSpPr>
          <p:nvPr/>
        </p:nvSpPr>
        <p:spPr>
          <a:xfrm>
            <a:off x="147855" y="923264"/>
            <a:ext cx="4040188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Estructura y función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DEB877D-4D4C-47E5-924E-60321C12BF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16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dirty="0"/>
              <a:t>Citoesqueleto</a:t>
            </a:r>
            <a:endParaRPr lang="es-ES" dirty="0"/>
          </a:p>
        </p:txBody>
      </p:sp>
      <p:pic>
        <p:nvPicPr>
          <p:cNvPr id="6" name="Picture 2" descr="Citoesqueleto actina y cancer">
            <a:extLst>
              <a:ext uri="{FF2B5EF4-FFF2-40B4-BE49-F238E27FC236}">
                <a16:creationId xmlns:a16="http://schemas.microsoft.com/office/drawing/2014/main" id="{BFF8EE1F-40EB-4EE5-8317-7DEABCDE4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8" r="3867"/>
          <a:stretch/>
        </p:blipFill>
        <p:spPr bwMode="auto">
          <a:xfrm>
            <a:off x="457200" y="1692276"/>
            <a:ext cx="10934700" cy="47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34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AFA3C9B-2657-2A68-DD42-B4D59137AF63}"/>
              </a:ext>
            </a:extLst>
          </p:cNvPr>
          <p:cNvSpPr txBox="1"/>
          <p:nvPr/>
        </p:nvSpPr>
        <p:spPr>
          <a:xfrm>
            <a:off x="550606" y="335596"/>
            <a:ext cx="9871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Open Sans" panose="020B0606030504020204" pitchFamily="34" charset="0"/>
              </a:rPr>
              <a:t>M</a:t>
            </a:r>
            <a:r>
              <a:rPr lang="es-ES" sz="2800" b="1" i="0" dirty="0">
                <a:effectLst/>
                <a:latin typeface="Open Sans" panose="020B0606030504020204" pitchFamily="34" charset="0"/>
              </a:rPr>
              <a:t>embrana plasmática</a:t>
            </a:r>
            <a:endParaRPr lang="es-MX" sz="2800" dirty="0"/>
          </a:p>
        </p:txBody>
      </p:sp>
      <p:pic>
        <p:nvPicPr>
          <p:cNvPr id="4098" name="Picture 2" descr="esquema de la membrana celular">
            <a:extLst>
              <a:ext uri="{FF2B5EF4-FFF2-40B4-BE49-F238E27FC236}">
                <a16:creationId xmlns:a16="http://schemas.microsoft.com/office/drawing/2014/main" id="{51C881A4-33BB-4D51-BE71-9B3FC10F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7" y="1690499"/>
            <a:ext cx="3683766" cy="22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s neuronas de la célula del cerebro. 3D Render Fotografía de stock - Alamy">
            <a:extLst>
              <a:ext uri="{FF2B5EF4-FFF2-40B4-BE49-F238E27FC236}">
                <a16:creationId xmlns:a16="http://schemas.microsoft.com/office/drawing/2014/main" id="{52633243-B6C1-4490-243A-C80E7C558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1"/>
          <a:stretch/>
        </p:blipFill>
        <p:spPr bwMode="auto">
          <a:xfrm>
            <a:off x="9090664" y="3292411"/>
            <a:ext cx="2814484" cy="18281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eurona, Cerebro, El Cerebro Humano imagen png - imagen transparente  descarga gratuita">
            <a:extLst>
              <a:ext uri="{FF2B5EF4-FFF2-40B4-BE49-F238E27FC236}">
                <a16:creationId xmlns:a16="http://schemas.microsoft.com/office/drawing/2014/main" id="{A718AE97-7CA3-D28C-1FB1-DFA82E74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1" y="3291348"/>
            <a:ext cx="3566652" cy="356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eurona PNG Imágenes Gratis - Lovepik">
            <a:extLst>
              <a:ext uri="{FF2B5EF4-FFF2-40B4-BE49-F238E27FC236}">
                <a16:creationId xmlns:a16="http://schemas.microsoft.com/office/drawing/2014/main" id="{E08A25F2-68E4-193A-C87D-330A36C55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27" y="1289703"/>
            <a:ext cx="819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meabilidad Selectiva De La Bicapa Lipídica. Membrana Celular  Semipermeable. Imagen de archivo - Imagen de talla, diagrama: 180147551">
            <a:extLst>
              <a:ext uri="{FF2B5EF4-FFF2-40B4-BE49-F238E27FC236}">
                <a16:creationId xmlns:a16="http://schemas.microsoft.com/office/drawing/2014/main" id="{661D9F38-B1C4-9BC1-88C8-C389F7DE3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0" b="7813"/>
          <a:stretch/>
        </p:blipFill>
        <p:spPr bwMode="auto">
          <a:xfrm>
            <a:off x="1641987" y="1920286"/>
            <a:ext cx="8230419" cy="47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3" y="336444"/>
            <a:ext cx="793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Funciones de la membrana celular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C69DB2E-1EDB-E2A7-515F-DC5BB410D1D3}"/>
              </a:ext>
            </a:extLst>
          </p:cNvPr>
          <p:cNvSpPr txBox="1"/>
          <p:nvPr/>
        </p:nvSpPr>
        <p:spPr>
          <a:xfrm>
            <a:off x="285133" y="1089289"/>
            <a:ext cx="11552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Barrera selectiva</a:t>
            </a:r>
            <a:r>
              <a:rPr lang="es-ES" sz="24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 la membrana celular permite entrar ciertos elementos y compuestos necesarios para que la célula cumpla sus funciones. </a:t>
            </a:r>
          </a:p>
        </p:txBody>
      </p:sp>
    </p:spTree>
    <p:extLst>
      <p:ext uri="{BB962C8B-B14F-4D97-AF65-F5344CB8AC3E}">
        <p14:creationId xmlns:p14="http://schemas.microsoft.com/office/powerpoint/2010/main" val="5245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3" y="336444"/>
            <a:ext cx="793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Funciones de la membrana celular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AF860C-6FE5-0D7E-CFC2-A38C37C27A48}"/>
              </a:ext>
            </a:extLst>
          </p:cNvPr>
          <p:cNvSpPr txBox="1"/>
          <p:nvPr/>
        </p:nvSpPr>
        <p:spPr>
          <a:xfrm>
            <a:off x="285133" y="1089289"/>
            <a:ext cx="11552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Transporte celular: </a:t>
            </a:r>
            <a:r>
              <a:rPr lang="es-ES" sz="24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la membrana plasmática presenta proteínas que funcionan como canales y transportadores que dejan pasar iones y compuestos.</a:t>
            </a:r>
          </a:p>
        </p:txBody>
      </p:sp>
      <p:pic>
        <p:nvPicPr>
          <p:cNvPr id="7170" name="Picture 2" descr="Potencial de membrana y potencial de acción. - Síndesi">
            <a:extLst>
              <a:ext uri="{FF2B5EF4-FFF2-40B4-BE49-F238E27FC236}">
                <a16:creationId xmlns:a16="http://schemas.microsoft.com/office/drawing/2014/main" id="{25717FA8-DCBF-3087-E716-8BC403F3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0" y="2289618"/>
            <a:ext cx="11259854" cy="44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04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VIVIANA ARTÍCULOS: Señalización Celular ( Parte 1)">
            <a:extLst>
              <a:ext uri="{FF2B5EF4-FFF2-40B4-BE49-F238E27FC236}">
                <a16:creationId xmlns:a16="http://schemas.microsoft.com/office/drawing/2014/main" id="{18B3A62A-F4F6-2428-CAFF-ADEC27A3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5886"/>
            <a:ext cx="5615800" cy="43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3" y="336444"/>
            <a:ext cx="793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Funciones de la membrana celular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AF860C-6FE5-0D7E-CFC2-A38C37C27A48}"/>
              </a:ext>
            </a:extLst>
          </p:cNvPr>
          <p:cNvSpPr txBox="1"/>
          <p:nvPr/>
        </p:nvSpPr>
        <p:spPr>
          <a:xfrm>
            <a:off x="285133" y="1089289"/>
            <a:ext cx="11552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Señalización: </a:t>
            </a:r>
            <a:r>
              <a:rPr lang="es-ES" sz="24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las células reciben estímulos del exterior que son detectados por la membrana celular</a:t>
            </a:r>
          </a:p>
        </p:txBody>
      </p:sp>
      <p:pic>
        <p:nvPicPr>
          <p:cNvPr id="8194" name="Picture 2" descr="Transducción de señal - Wikipedia, la enciclopedia libre">
            <a:extLst>
              <a:ext uri="{FF2B5EF4-FFF2-40B4-BE49-F238E27FC236}">
                <a16:creationId xmlns:a16="http://schemas.microsoft.com/office/drawing/2014/main" id="{01699FB7-70D0-9830-1E27-7A970707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62" y="1754990"/>
            <a:ext cx="6843354" cy="502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0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2" y="336444"/>
            <a:ext cx="11975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dirty="0">
                <a:solidFill>
                  <a:srgbClr val="A34340"/>
                </a:solidFill>
                <a:latin typeface="Roboto" panose="02000000000000000000" pitchFamily="2" charset="0"/>
              </a:rPr>
              <a:t>E</a:t>
            </a:r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structura de la membrana celular (“mosaico fluido”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AF860C-6FE5-0D7E-CFC2-A38C37C27A48}"/>
              </a:ext>
            </a:extLst>
          </p:cNvPr>
          <p:cNvSpPr txBox="1"/>
          <p:nvPr/>
        </p:nvSpPr>
        <p:spPr>
          <a:xfrm>
            <a:off x="285133" y="997809"/>
            <a:ext cx="11552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b="1" i="0" dirty="0">
                <a:effectLst/>
                <a:latin typeface="Open Sans" panose="020B0606030504020204" pitchFamily="34" charset="0"/>
              </a:rPr>
              <a:t>Fosfolípidos: </a:t>
            </a:r>
            <a:r>
              <a:rPr lang="es-ES" sz="2400" i="0" dirty="0">
                <a:effectLst/>
                <a:latin typeface="Open Sans" panose="020B0606030504020204" pitchFamily="34" charset="0"/>
              </a:rPr>
              <a:t>son lípidos cuya cabeza está compuesta por un grupo fosfato y sus dos colas son cadenas de ácidos grasos. </a:t>
            </a:r>
          </a:p>
        </p:txBody>
      </p:sp>
      <p:pic>
        <p:nvPicPr>
          <p:cNvPr id="9218" name="Picture 2" descr="Fosfolípidos: características, estructura, funciones, tipos">
            <a:extLst>
              <a:ext uri="{FF2B5EF4-FFF2-40B4-BE49-F238E27FC236}">
                <a16:creationId xmlns:a16="http://schemas.microsoft.com/office/drawing/2014/main" id="{570454EF-0F7A-535E-AEA8-F557F38F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0" y="2582504"/>
            <a:ext cx="6096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GPU Omega 3 - Diferencias entre etil-esteres, trigliceridos y fosfolípidos  | Orthonat Nutrition">
            <a:extLst>
              <a:ext uri="{FF2B5EF4-FFF2-40B4-BE49-F238E27FC236}">
                <a16:creationId xmlns:a16="http://schemas.microsoft.com/office/drawing/2014/main" id="{10576107-0F70-6178-0575-0B8D0A63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8" y="2809394"/>
            <a:ext cx="49149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1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2" y="336444"/>
            <a:ext cx="11975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dirty="0">
                <a:solidFill>
                  <a:srgbClr val="A34340"/>
                </a:solidFill>
                <a:latin typeface="Roboto" panose="02000000000000000000" pitchFamily="2" charset="0"/>
              </a:rPr>
              <a:t>E</a:t>
            </a:r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structura de la membrana celular (“mosaico fluido”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AF860C-6FE5-0D7E-CFC2-A38C37C27A48}"/>
              </a:ext>
            </a:extLst>
          </p:cNvPr>
          <p:cNvSpPr txBox="1"/>
          <p:nvPr/>
        </p:nvSpPr>
        <p:spPr>
          <a:xfrm>
            <a:off x="285132" y="982324"/>
            <a:ext cx="115529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b="1" i="0" dirty="0">
                <a:effectLst/>
                <a:latin typeface="Open Sans" panose="020B0606030504020204" pitchFamily="34" charset="0"/>
              </a:rPr>
              <a:t>Proteínas:</a:t>
            </a:r>
            <a:r>
              <a:rPr lang="es-ES" sz="2400" b="0" i="0" dirty="0">
                <a:effectLst/>
                <a:latin typeface="Open Sans" panose="020B0606030504020204" pitchFamily="34" charset="0"/>
              </a:rPr>
              <a:t> constituyen el 55% de la membrana plasmática. Existen proteínas que atraviesan de un lado al otro la membrana (</a:t>
            </a:r>
            <a:r>
              <a:rPr lang="es-ES" sz="2400" b="1" i="0" dirty="0">
                <a:effectLst/>
                <a:latin typeface="Open Sans" panose="020B0606030504020204" pitchFamily="34" charset="0"/>
              </a:rPr>
              <a:t>proteínas</a:t>
            </a:r>
            <a:r>
              <a:rPr lang="es-ES" sz="24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s-ES" sz="2400" b="1" i="0" dirty="0">
                <a:effectLst/>
                <a:latin typeface="Open Sans" panose="020B0606030504020204" pitchFamily="34" charset="0"/>
              </a:rPr>
              <a:t>integrales</a:t>
            </a:r>
            <a:r>
              <a:rPr lang="es-ES" sz="2400" b="0" i="0" dirty="0">
                <a:effectLst/>
                <a:latin typeface="Open Sans" panose="020B0606030504020204" pitchFamily="34" charset="0"/>
              </a:rPr>
              <a:t>) y proteínas que apenas se posan en la superficie interna o externa de la membrana (</a:t>
            </a:r>
            <a:r>
              <a:rPr lang="es-ES" sz="2400" b="1" i="0" dirty="0">
                <a:effectLst/>
                <a:latin typeface="Open Sans" panose="020B0606030504020204" pitchFamily="34" charset="0"/>
              </a:rPr>
              <a:t>proteínas periféricas</a:t>
            </a:r>
            <a:r>
              <a:rPr lang="es-ES" sz="2400" b="0" i="0" dirty="0">
                <a:effectLst/>
                <a:latin typeface="Open Sans" panose="020B0606030504020204" pitchFamily="34" charset="0"/>
              </a:rPr>
              <a:t>)</a:t>
            </a:r>
          </a:p>
        </p:txBody>
      </p:sp>
      <p:pic>
        <p:nvPicPr>
          <p:cNvPr id="10246" name="Picture 6" descr="Membrane Proteins | BioNinja">
            <a:extLst>
              <a:ext uri="{FF2B5EF4-FFF2-40B4-BE49-F238E27FC236}">
                <a16:creationId xmlns:a16="http://schemas.microsoft.com/office/drawing/2014/main" id="{00C0C863-30E6-49D9-B424-A1CEEB69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5" y="2511851"/>
            <a:ext cx="8317169" cy="42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2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2" y="336444"/>
            <a:ext cx="11975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dirty="0">
                <a:solidFill>
                  <a:srgbClr val="A34340"/>
                </a:solidFill>
                <a:latin typeface="Roboto" panose="02000000000000000000" pitchFamily="2" charset="0"/>
              </a:rPr>
              <a:t>E</a:t>
            </a:r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structura de la membrana celular (“mosaico fluido”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AF860C-6FE5-0D7E-CFC2-A38C37C27A48}"/>
              </a:ext>
            </a:extLst>
          </p:cNvPr>
          <p:cNvSpPr txBox="1"/>
          <p:nvPr/>
        </p:nvSpPr>
        <p:spPr>
          <a:xfrm>
            <a:off x="285132" y="982324"/>
            <a:ext cx="11552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b="1" i="0" dirty="0">
                <a:effectLst/>
                <a:latin typeface="Open Sans" panose="020B0606030504020204" pitchFamily="34" charset="0"/>
              </a:rPr>
              <a:t>Esteroles</a:t>
            </a:r>
            <a:r>
              <a:rPr lang="es-ES" sz="2400" b="0" i="0" dirty="0">
                <a:effectLst/>
                <a:latin typeface="Open Sans" panose="020B0606030504020204" pitchFamily="34" charset="0"/>
              </a:rPr>
              <a:t>: son un grupo de lípidos que se pueden encontrar en las membranas celulares. </a:t>
            </a:r>
          </a:p>
        </p:txBody>
      </p:sp>
      <p:pic>
        <p:nvPicPr>
          <p:cNvPr id="11266" name="Picture 2" descr="Membranas: composición">
            <a:extLst>
              <a:ext uri="{FF2B5EF4-FFF2-40B4-BE49-F238E27FC236}">
                <a16:creationId xmlns:a16="http://schemas.microsoft.com/office/drawing/2014/main" id="{D8878B29-7263-93C6-C1F5-BA3202C4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42" y="3067663"/>
            <a:ext cx="3590421" cy="32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57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E07CC1-B3BB-9AC5-42CD-1DA3126E0A8B}"/>
              </a:ext>
            </a:extLst>
          </p:cNvPr>
          <p:cNvSpPr txBox="1"/>
          <p:nvPr/>
        </p:nvSpPr>
        <p:spPr>
          <a:xfrm>
            <a:off x="285132" y="336444"/>
            <a:ext cx="11975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s-ES" sz="3600" dirty="0">
                <a:solidFill>
                  <a:srgbClr val="A34340"/>
                </a:solidFill>
                <a:latin typeface="Roboto" panose="02000000000000000000" pitchFamily="2" charset="0"/>
              </a:rPr>
              <a:t>E</a:t>
            </a:r>
            <a:r>
              <a:rPr lang="es-ES" sz="3600" b="0" i="0" dirty="0">
                <a:solidFill>
                  <a:srgbClr val="A34340"/>
                </a:solidFill>
                <a:effectLst/>
                <a:latin typeface="Roboto" panose="02000000000000000000" pitchFamily="2" charset="0"/>
              </a:rPr>
              <a:t>structura de la membrana celular (“mosaico fluido” 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AF860C-6FE5-0D7E-CFC2-A38C37C27A48}"/>
              </a:ext>
            </a:extLst>
          </p:cNvPr>
          <p:cNvSpPr txBox="1"/>
          <p:nvPr/>
        </p:nvSpPr>
        <p:spPr>
          <a:xfrm>
            <a:off x="285132" y="982324"/>
            <a:ext cx="11552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400" b="1" i="0" dirty="0">
                <a:effectLst/>
                <a:latin typeface="Open Sans" panose="020B0606030504020204" pitchFamily="34" charset="0"/>
              </a:rPr>
              <a:t>Hidratos de carbono</a:t>
            </a:r>
            <a:r>
              <a:rPr lang="es-MX" sz="2400" b="0" i="0" dirty="0">
                <a:effectLst/>
                <a:latin typeface="Open Sans" panose="020B0606030504020204" pitchFamily="34" charset="0"/>
              </a:rPr>
              <a:t>:</a:t>
            </a:r>
            <a:r>
              <a:rPr lang="es-MX" sz="2400" b="1" i="0" dirty="0">
                <a:effectLst/>
                <a:latin typeface="Open Sans" panose="020B0606030504020204" pitchFamily="34" charset="0"/>
              </a:rPr>
              <a:t> l</a:t>
            </a:r>
            <a:r>
              <a:rPr lang="es-MX" sz="2400" b="0" i="0" dirty="0">
                <a:effectLst/>
                <a:latin typeface="Open Sans" panose="020B0606030504020204" pitchFamily="34" charset="0"/>
              </a:rPr>
              <a:t>os hidratos de carbono o azúcares se encuentran en la superficie externa de la membrana celular, unidos a </a:t>
            </a:r>
            <a:r>
              <a:rPr lang="es-MX" sz="2400" b="1" i="0" dirty="0">
                <a:effectLst/>
                <a:latin typeface="Open Sans" panose="020B0606030504020204" pitchFamily="34" charset="0"/>
              </a:rPr>
              <a:t>proteínas</a:t>
            </a:r>
            <a:r>
              <a:rPr lang="es-MX" sz="2400" b="0" i="0" dirty="0">
                <a:effectLst/>
                <a:latin typeface="Open Sans" panose="020B0606030504020204" pitchFamily="34" charset="0"/>
              </a:rPr>
              <a:t> (</a:t>
            </a:r>
            <a:r>
              <a:rPr lang="es-MX" sz="2400" b="0" i="0" dirty="0" err="1"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glicoproteinas</a:t>
            </a:r>
            <a:r>
              <a:rPr lang="es-MX" sz="2400" b="0" i="0" dirty="0">
                <a:effectLst/>
                <a:latin typeface="Open Sans" panose="020B0606030504020204" pitchFamily="34" charset="0"/>
              </a:rPr>
              <a:t>) o a </a:t>
            </a:r>
            <a:r>
              <a:rPr lang="es-MX" sz="2400" b="1" i="0" dirty="0">
                <a:effectLst/>
                <a:latin typeface="Open Sans" panose="020B0606030504020204" pitchFamily="34" charset="0"/>
              </a:rPr>
              <a:t>lípidos</a:t>
            </a:r>
            <a:r>
              <a:rPr lang="es-MX" sz="2400" b="0" i="0" dirty="0">
                <a:effectLst/>
                <a:latin typeface="Open Sans" panose="020B0606030504020204" pitchFamily="34" charset="0"/>
              </a:rPr>
              <a:t> (</a:t>
            </a:r>
            <a:r>
              <a:rPr lang="es-MX" sz="2400" b="0" i="0" dirty="0"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glicolípidos</a:t>
            </a:r>
            <a:r>
              <a:rPr lang="es-MX" sz="2400" b="0" i="0" dirty="0">
                <a:effectLst/>
                <a:latin typeface="Open Sans" panose="020B0606030504020204" pitchFamily="34" charset="0"/>
              </a:rPr>
              <a:t>).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B2AF51-3F5C-7256-3610-25B0C753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27" y="2182653"/>
            <a:ext cx="5245817" cy="451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6330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263820"/>
      </a:dk2>
      <a:lt2>
        <a:srgbClr val="E7E2E8"/>
      </a:lt2>
      <a:accent1>
        <a:srgbClr val="61B546"/>
      </a:accent1>
      <a:accent2>
        <a:srgbClr val="8EAA57"/>
      </a:accent2>
      <a:accent3>
        <a:srgbClr val="42B556"/>
      </a:accent3>
      <a:accent4>
        <a:srgbClr val="CB58E1"/>
      </a:accent4>
      <a:accent5>
        <a:srgbClr val="E676C9"/>
      </a:accent5>
      <a:accent6>
        <a:srgbClr val="E15884"/>
      </a:accent6>
      <a:hlink>
        <a:srgbClr val="9D69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500</Words>
  <Application>Microsoft Office PowerPoint</Application>
  <PresentationFormat>Panorámica</PresentationFormat>
  <Paragraphs>65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Open Sans</vt:lpstr>
      <vt:lpstr>Roboto</vt:lpstr>
      <vt:lpstr>AccentBoxVTI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biológicos básicos para la comprensión de la conducta, la cognición y la emoción</dc:title>
  <dc:creator>DAVID FERNANDEZ QUEZADA</dc:creator>
  <cp:lastModifiedBy>David Fernández Quezada</cp:lastModifiedBy>
  <cp:revision>59</cp:revision>
  <dcterms:created xsi:type="dcterms:W3CDTF">2021-03-15T18:38:37Z</dcterms:created>
  <dcterms:modified xsi:type="dcterms:W3CDTF">2023-02-16T15:58:12Z</dcterms:modified>
</cp:coreProperties>
</file>